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62" r:id="rId5"/>
    <p:sldId id="261" r:id="rId6"/>
    <p:sldId id="273" r:id="rId7"/>
    <p:sldId id="272" r:id="rId8"/>
    <p:sldId id="274" r:id="rId9"/>
  </p:sldIdLst>
  <p:sldSz cx="9144000" cy="6858000" type="screen4x3"/>
  <p:notesSz cx="6810375" cy="99425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FF00"/>
    <a:srgbClr val="403B24"/>
    <a:srgbClr val="0000FF"/>
    <a:srgbClr val="66FF33"/>
    <a:srgbClr val="33CC33"/>
    <a:srgbClr val="346B85"/>
    <a:srgbClr val="6DA76D"/>
    <a:srgbClr val="54AA54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1" autoAdjust="0"/>
    <p:restoredTop sz="94417" autoAdjust="0"/>
  </p:normalViewPr>
  <p:slideViewPr>
    <p:cSldViewPr>
      <p:cViewPr>
        <p:scale>
          <a:sx n="82" d="100"/>
          <a:sy n="82" d="100"/>
        </p:scale>
        <p:origin x="-1794" y="-6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DE3E8-2B7C-4818-9CB3-8F92C60948A7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D4C80A-BD99-44D0-BEC3-65151F4252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2E0A43-DD86-4BC4-B7BA-67A7045A42B1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61464-5D7F-4F6C-9CF1-4BCA9A48F4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468A9-D736-4D52-8B7F-5CF3EBD7090F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8DA7E-933B-4857-BC7C-31B150E558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EA13F-9320-4B07-92E9-88E151A81CED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3B660-36BD-4FF2-937D-F9EC1511D16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FAF85-B559-4077-B42E-1BFBB63F63F0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814E3-D6FD-461C-8338-1AC2A706A3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8AC0C-0122-4F47-A658-BD9F01D19D7D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76AD9-AD65-4595-B118-E2480BE7FD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9895C-07F5-4156-8413-C9FA80D48BA2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9833A-23C6-41D7-BE92-089744D069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BD26C2-96C1-4312-AE46-602D26018A31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180CA2-8F31-4446-836F-4CC3F86687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FB833F-A614-4FE0-A85A-BAB2BE5F4E19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3C7F7-66E0-4B05-99B4-0DC1F0C88F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2CAD6-29E7-46A5-8021-8E0ED0A9D142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2C79C-A641-462D-9473-5E5EDDCA33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D83552-C570-4963-BF28-ACE2DA49E869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E87AF1-B48D-4A7E-A4F0-E677BC0FF9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7211A6B-19AB-4872-860C-2BD12D9030C9}" type="datetimeFigureOut">
              <a:rPr lang="ru-RU"/>
              <a:pPr>
                <a:defRPr/>
              </a:pPr>
              <a:t>15.05.2014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A1ACBE-AEA5-4C0D-8698-D78DF043C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ольник 51"/>
          <p:cNvSpPr>
            <a:spLocks noChangeArrowheads="1"/>
          </p:cNvSpPr>
          <p:nvPr/>
        </p:nvSpPr>
        <p:spPr bwMode="auto">
          <a:xfrm>
            <a:off x="571500" y="214313"/>
            <a:ext cx="79295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403B24"/>
                </a:solidFill>
              </a:rPr>
              <a:t>ПРАВИТЕЛЬСТВО МОСКВЫ</a:t>
            </a:r>
            <a:br>
              <a:rPr lang="ru-RU" b="1">
                <a:solidFill>
                  <a:srgbClr val="403B24"/>
                </a:solidFill>
              </a:rPr>
            </a:br>
            <a:r>
              <a:rPr lang="ru-RU" b="1">
                <a:solidFill>
                  <a:srgbClr val="403B24"/>
                </a:solidFill>
              </a:rPr>
              <a:t>КОМИТЕТ ПО АРХИТЕКТУРЕ И ГРАДОСТРОИТЕЛЬСТВУ</a:t>
            </a:r>
            <a:br>
              <a:rPr lang="ru-RU" b="1">
                <a:solidFill>
                  <a:srgbClr val="403B24"/>
                </a:solidFill>
              </a:rPr>
            </a:br>
            <a:r>
              <a:rPr lang="ru-RU" b="1">
                <a:solidFill>
                  <a:srgbClr val="403B24"/>
                </a:solidFill>
              </a:rPr>
              <a:t>Г. МОСКВЫ</a:t>
            </a:r>
            <a:endParaRPr lang="ru-RU">
              <a:solidFill>
                <a:srgbClr val="403B24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071563" y="785813"/>
            <a:ext cx="7643812" cy="17541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726756"/>
                </a:solidFill>
                <a:latin typeface="+mn-lt"/>
              </a:rPr>
              <a:t/>
            </a:r>
            <a:br>
              <a:rPr lang="ru-RU" b="1" dirty="0">
                <a:solidFill>
                  <a:srgbClr val="726756"/>
                </a:solidFill>
                <a:latin typeface="+mn-lt"/>
              </a:rPr>
            </a:br>
            <a:r>
              <a:rPr lang="ru-RU" b="1" dirty="0">
                <a:solidFill>
                  <a:srgbClr val="726756"/>
                </a:solidFill>
                <a:latin typeface="+mn-lt"/>
              </a:rPr>
              <a:t/>
            </a:r>
            <a:br>
              <a:rPr lang="ru-RU" b="1" dirty="0">
                <a:solidFill>
                  <a:srgbClr val="726756"/>
                </a:solidFill>
                <a:latin typeface="+mn-lt"/>
              </a:rPr>
            </a:b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ГОСУДАРСТВЕННОЕ УНИТАРНОЕ ПРЕДПРИЯТИЕ</a:t>
            </a:r>
            <a:b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1600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>ГЛАВНОЕ АРХИТЕКТУРНО-ПЛАНИРОВОЧНОЕ  УПРАВЛЕНИЕ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b="1" dirty="0">
                <a:solidFill>
                  <a:schemeClr val="bg2">
                    <a:lumMod val="2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b="1" dirty="0">
                <a:solidFill>
                  <a:schemeClr val="bg2">
                    <a:lumMod val="25000"/>
                  </a:schemeClr>
                </a:solidFill>
                <a:latin typeface="+mn-lt"/>
              </a:rPr>
              <a:t/>
            </a:r>
            <a:br>
              <a:rPr lang="ru-RU" b="1" dirty="0">
                <a:solidFill>
                  <a:schemeClr val="bg2">
                    <a:lumMod val="25000"/>
                  </a:schemeClr>
                </a:solidFill>
                <a:latin typeface="+mn-lt"/>
              </a:rPr>
            </a:br>
            <a:endParaRPr lang="ru-RU" dirty="0">
              <a:solidFill>
                <a:schemeClr val="bg2">
                  <a:lumMod val="2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0" y="2143116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25000"/>
                  </a:schemeClr>
                </a:solidFill>
              </a:rPr>
              <a:t>ПРОЕКТ ПЛАНИРОВКИ</a:t>
            </a:r>
          </a:p>
          <a:p>
            <a:pPr algn="ctr"/>
            <a:r>
              <a:rPr lang="ru-RU" sz="2800" b="1" dirty="0" smtClean="0"/>
              <a:t> 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части территории объекта природного комплекса Южного административного округа города Москвы № 127 «Прибрежная зона р. Москвы от Курского направле­ния Московской железной дороги до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</a:rPr>
              <a:t>Братеевского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моста» в целях размещения храмового комплекса по адресу: ул. </a:t>
            </a:r>
            <a:r>
              <a:rPr lang="ru-RU" sz="2400" b="1" dirty="0" err="1" smtClean="0">
                <a:solidFill>
                  <a:schemeClr val="bg2">
                    <a:lumMod val="25000"/>
                  </a:schemeClr>
                </a:solidFill>
              </a:rPr>
              <a:t>Борисовские</a:t>
            </a: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</a:rPr>
              <a:t> Пруды, вл. 33 (напротив вл. 14).</a:t>
            </a:r>
            <a:endParaRPr lang="ru-RU" sz="2400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6" name="Рисунок 5" descr="UAO_district_of_Moscow_coa.png"/>
          <p:cNvPicPr>
            <a:picLocks noChangeAspect="1"/>
          </p:cNvPicPr>
          <p:nvPr/>
        </p:nvPicPr>
        <p:blipFill>
          <a:blip r:embed="rId2" cstate="print"/>
          <a:srcRect l="1111" r="1111"/>
          <a:stretch>
            <a:fillRect/>
          </a:stretch>
        </p:blipFill>
        <p:spPr>
          <a:xfrm>
            <a:off x="3661040" y="5286388"/>
            <a:ext cx="1821921" cy="1285859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0" y="2714620"/>
            <a:ext cx="9144000" cy="0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ортофотоплан 03.04.jpg"/>
          <p:cNvPicPr>
            <a:picLocks noChangeAspect="1"/>
          </p:cNvPicPr>
          <p:nvPr/>
        </p:nvPicPr>
        <p:blipFill>
          <a:blip r:embed="rId2" cstate="print"/>
          <a:srcRect l="14844" t="6195" r="6250" b="2951"/>
          <a:stretch>
            <a:fillRect/>
          </a:stretch>
        </p:blipFill>
        <p:spPr>
          <a:xfrm>
            <a:off x="4786314" y="1714488"/>
            <a:ext cx="4140000" cy="3143272"/>
          </a:xfrm>
          <a:prstGeom prst="rect">
            <a:avLst/>
          </a:prstGeom>
        </p:spPr>
      </p:pic>
      <p:sp>
        <p:nvSpPr>
          <p:cNvPr id="35" name="Заголовок 3"/>
          <p:cNvSpPr txBox="1">
            <a:spLocks/>
          </p:cNvSpPr>
          <p:nvPr/>
        </p:nvSpPr>
        <p:spPr>
          <a:xfrm>
            <a:off x="0" y="928688"/>
            <a:ext cx="4786313" cy="785812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ea typeface="+mj-ea"/>
                <a:cs typeface="Arial" pitchFamily="34" charset="0"/>
              </a:rPr>
              <a:t>Схема расположения рассматриваемой территории в Южном административном округе</a:t>
            </a:r>
          </a:p>
        </p:txBody>
      </p:sp>
      <p:sp>
        <p:nvSpPr>
          <p:cNvPr id="36" name="Заголовок 3"/>
          <p:cNvSpPr txBox="1">
            <a:spLocks/>
          </p:cNvSpPr>
          <p:nvPr/>
        </p:nvSpPr>
        <p:spPr>
          <a:xfrm>
            <a:off x="4786313" y="985838"/>
            <a:ext cx="4357687" cy="728662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Aft>
                <a:spcPts val="0"/>
              </a:spcAft>
              <a:defRPr/>
            </a:pPr>
            <a:r>
              <a:rPr lang="ru-RU" sz="1600" b="1" dirty="0">
                <a:latin typeface="Arial" pitchFamily="34" charset="0"/>
                <a:ea typeface="+mj-ea"/>
                <a:cs typeface="Arial" pitchFamily="34" charset="0"/>
              </a:rPr>
              <a:t>Фрагмент Аэрофотосъемки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9286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78" name="Заголовок 3"/>
          <p:cNvSpPr>
            <a:spLocks noGrp="1"/>
          </p:cNvSpPr>
          <p:nvPr>
            <p:ph type="title"/>
          </p:nvPr>
        </p:nvSpPr>
        <p:spPr>
          <a:xfrm>
            <a:off x="642938" y="214313"/>
            <a:ext cx="8229600" cy="500062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Arial" charset="0"/>
                <a:cs typeface="Arial" charset="0"/>
              </a:rPr>
              <a:t>Схема размещения рассматриваемой территории 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928688"/>
            <a:ext cx="9144000" cy="0"/>
          </a:xfrm>
          <a:prstGeom prst="line">
            <a:avLst/>
          </a:prstGeom>
          <a:ln w="1016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80" name="Рисунок 2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431" r="932" b="1469"/>
          <a:stretch>
            <a:fillRect/>
          </a:stretch>
        </p:blipFill>
        <p:spPr bwMode="auto">
          <a:xfrm>
            <a:off x="714375" y="1714500"/>
            <a:ext cx="3786188" cy="478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Прямоугольник 37"/>
          <p:cNvSpPr/>
          <p:nvPr/>
        </p:nvSpPr>
        <p:spPr>
          <a:xfrm>
            <a:off x="5000632" y="5000635"/>
            <a:ext cx="500063" cy="21431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2" name="TextBox 38"/>
          <p:cNvSpPr txBox="1">
            <a:spLocks noChangeArrowheads="1"/>
          </p:cNvSpPr>
          <p:nvPr/>
        </p:nvSpPr>
        <p:spPr bwMode="auto">
          <a:xfrm>
            <a:off x="5572132" y="4929198"/>
            <a:ext cx="3087688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200" b="1" dirty="0"/>
              <a:t>Границы административных районов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5000632" y="5391160"/>
            <a:ext cx="500063" cy="214313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4" name="TextBox 40"/>
          <p:cNvSpPr txBox="1">
            <a:spLocks noChangeArrowheads="1"/>
          </p:cNvSpPr>
          <p:nvPr/>
        </p:nvSpPr>
        <p:spPr bwMode="auto">
          <a:xfrm>
            <a:off x="5572132" y="5286385"/>
            <a:ext cx="33575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/>
              <a:t>Граница </a:t>
            </a:r>
            <a:r>
              <a:rPr lang="ru-RU" sz="1200" b="1" dirty="0" smtClean="0"/>
              <a:t>участка проектируемого  храмового комплекса площадью 1,4 га</a:t>
            </a:r>
            <a:endParaRPr lang="ru-RU" sz="1200" b="1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214313" y="1714500"/>
            <a:ext cx="8715375" cy="4929188"/>
          </a:xfrm>
          <a:prstGeom prst="rect">
            <a:avLst/>
          </a:prstGeom>
          <a:noFill/>
          <a:ln w="76200">
            <a:solidFill>
              <a:srgbClr val="403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>
            <a:off x="2321719" y="4179094"/>
            <a:ext cx="4929188" cy="0"/>
          </a:xfrm>
          <a:prstGeom prst="line">
            <a:avLst/>
          </a:prstGeom>
          <a:ln w="38100">
            <a:solidFill>
              <a:srgbClr val="403B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>
            <a:off x="3500438" y="4357688"/>
            <a:ext cx="179387" cy="17938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00632" y="6215075"/>
            <a:ext cx="500063" cy="214313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089" name="TextBox 40"/>
          <p:cNvSpPr txBox="1">
            <a:spLocks noChangeArrowheads="1"/>
          </p:cNvSpPr>
          <p:nvPr/>
        </p:nvSpPr>
        <p:spPr bwMode="auto">
          <a:xfrm>
            <a:off x="5572132" y="6143644"/>
            <a:ext cx="33575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 smtClean="0"/>
              <a:t>Граница участка под строительство народного парка площадью 7,5 га</a:t>
            </a:r>
            <a:endParaRPr lang="ru-RU" sz="1200" b="1" dirty="0"/>
          </a:p>
        </p:txBody>
      </p:sp>
      <p:sp>
        <p:nvSpPr>
          <p:cNvPr id="20" name="TextBox 38"/>
          <p:cNvSpPr txBox="1">
            <a:spLocks noChangeArrowheads="1"/>
          </p:cNvSpPr>
          <p:nvPr/>
        </p:nvSpPr>
        <p:spPr bwMode="auto">
          <a:xfrm rot="20238912">
            <a:off x="6121277" y="3781835"/>
            <a:ext cx="188224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 b="1" i="1" dirty="0" smtClean="0">
                <a:solidFill>
                  <a:srgbClr val="FFFF00"/>
                </a:solidFill>
              </a:rPr>
              <a:t>Ул. </a:t>
            </a:r>
            <a:r>
              <a:rPr lang="ru-RU" sz="1100" b="1" i="1" dirty="0" err="1" smtClean="0">
                <a:solidFill>
                  <a:srgbClr val="FFFF00"/>
                </a:solidFill>
              </a:rPr>
              <a:t>Борисовские</a:t>
            </a:r>
            <a:r>
              <a:rPr lang="ru-RU" sz="1100" b="1" i="1" dirty="0" smtClean="0">
                <a:solidFill>
                  <a:srgbClr val="FFFF00"/>
                </a:solidFill>
              </a:rPr>
              <a:t> Пруды</a:t>
            </a:r>
            <a:endParaRPr lang="ru-RU" sz="1100" b="1" i="1" dirty="0">
              <a:solidFill>
                <a:srgbClr val="FFFF00"/>
              </a:solidFill>
            </a:endParaRPr>
          </a:p>
        </p:txBody>
      </p:sp>
      <p:sp>
        <p:nvSpPr>
          <p:cNvPr id="21" name="TextBox 38"/>
          <p:cNvSpPr txBox="1">
            <a:spLocks noChangeArrowheads="1"/>
          </p:cNvSpPr>
          <p:nvPr/>
        </p:nvSpPr>
        <p:spPr bwMode="auto">
          <a:xfrm>
            <a:off x="4786314" y="1785926"/>
            <a:ext cx="19463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800" b="1" dirty="0" smtClean="0">
                <a:solidFill>
                  <a:srgbClr val="FF0000"/>
                </a:solidFill>
              </a:rPr>
              <a:t>Южный Административный Округ</a:t>
            </a:r>
          </a:p>
          <a:p>
            <a:pPr algn="ctr"/>
            <a:r>
              <a:rPr lang="ru-RU" sz="800" b="1" dirty="0" smtClean="0">
                <a:solidFill>
                  <a:srgbClr val="FF0000"/>
                </a:solidFill>
              </a:rPr>
              <a:t>Район </a:t>
            </a:r>
            <a:r>
              <a:rPr lang="ru-RU" sz="800" b="1" dirty="0" err="1" smtClean="0">
                <a:solidFill>
                  <a:srgbClr val="FF0000"/>
                </a:solidFill>
              </a:rPr>
              <a:t>Братеево</a:t>
            </a:r>
            <a:endParaRPr lang="ru-RU" sz="800" b="1" dirty="0">
              <a:solidFill>
                <a:srgbClr val="FF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000632" y="5786447"/>
            <a:ext cx="500063" cy="214313"/>
          </a:xfrm>
          <a:prstGeom prst="rect">
            <a:avLst/>
          </a:prstGeom>
          <a:noFill/>
          <a:ln w="5715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" name="TextBox 40"/>
          <p:cNvSpPr txBox="1">
            <a:spLocks noChangeArrowheads="1"/>
          </p:cNvSpPr>
          <p:nvPr/>
        </p:nvSpPr>
        <p:spPr bwMode="auto">
          <a:xfrm>
            <a:off x="5572132" y="5715016"/>
            <a:ext cx="335756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 b="1" dirty="0" smtClean="0"/>
              <a:t>Граница рассматриваемой территории площадью 8,9 га</a:t>
            </a:r>
            <a:endParaRPr 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 descr="функц зоны храм.jpg"/>
          <p:cNvPicPr>
            <a:picLocks noChangeAspect="1"/>
          </p:cNvPicPr>
          <p:nvPr/>
        </p:nvPicPr>
        <p:blipFill>
          <a:blip r:embed="rId2" cstate="print"/>
          <a:srcRect l="10156" t="8831" r="23763" b="9483"/>
          <a:stretch>
            <a:fillRect/>
          </a:stretch>
        </p:blipFill>
        <p:spPr>
          <a:xfrm>
            <a:off x="214282" y="1643050"/>
            <a:ext cx="5143536" cy="45000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9286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5125" name="Заголовок 3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582613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latin typeface="Arial" charset="0"/>
                <a:cs typeface="Arial" charset="0"/>
              </a:rPr>
              <a:t>Предложения по развитию территории с учетом имеющейся документации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928688"/>
            <a:ext cx="9144000" cy="0"/>
          </a:xfrm>
          <a:prstGeom prst="line">
            <a:avLst/>
          </a:prstGeom>
          <a:ln w="1016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5500694" y="1643050"/>
          <a:ext cx="3286123" cy="3502538"/>
        </p:xfrm>
        <a:graphic>
          <a:graphicData uri="http://schemas.openxmlformats.org/drawingml/2006/table">
            <a:tbl>
              <a:tblPr/>
              <a:tblGrid>
                <a:gridCol w="699175"/>
                <a:gridCol w="1359197"/>
                <a:gridCol w="528576"/>
                <a:gridCol w="699175"/>
              </a:tblGrid>
              <a:tr h="5083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№ </a:t>
                      </a:r>
                      <a:r>
                        <a:rPr lang="ru-RU" sz="1000" b="1" i="0" u="none" strike="noStrike" dirty="0" err="1" smtClean="0">
                          <a:solidFill>
                            <a:schemeClr val="tx1"/>
                          </a:solidFill>
                          <a:latin typeface="Arial"/>
                        </a:rPr>
                        <a:t>фун.зоны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Наименование 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функциональной зоны</a:t>
                      </a: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Индекс зоны</a:t>
                      </a: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Параметры тыс.кв.м</a:t>
                      </a: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136669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22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B76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зоны особо охраняемых природных территорий, природных и озелененных территорий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85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400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396,8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8AA"/>
                    </a:solidFill>
                  </a:tcPr>
                </a:tc>
              </a:tr>
              <a:tr h="97803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15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7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latin typeface="Arial"/>
                        </a:rPr>
                        <a:t>зоны жилых микрорайонов и жилых групп многоквартирной жилой застройки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54085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200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8A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C8AA"/>
                    </a:solidFill>
                  </a:tcPr>
                </a:tc>
              </a:tr>
              <a:tr h="504474">
                <a:tc gridSpan="2">
                  <a:txBody>
                    <a:bodyPr/>
                    <a:lstStyle/>
                    <a:p>
                      <a:pPr marL="36000" algn="l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ИТОГО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/>
                      </a:r>
                      <a:b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</a:b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В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ГРАНИЦАХ 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РАССМОТРЕНИЯ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chemeClr val="tx1"/>
                          </a:solidFill>
                          <a:latin typeface="Arial"/>
                        </a:rPr>
                        <a:t>396,8</a:t>
                      </a:r>
                      <a:endParaRPr lang="ru-RU" sz="1600" b="1" i="0" u="none" strike="noStrike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 marL="6009" marR="6009" marT="6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1" y="1000108"/>
            <a:ext cx="9144000" cy="571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47511" tIns="73756" rIns="147511" bIns="73756" anchor="ctr"/>
          <a:lstStyle/>
          <a:p>
            <a:pPr algn="ctr"/>
            <a:r>
              <a:rPr lang="ru-RU" sz="1600" dirty="0"/>
              <a:t>ФРАГМЕНТ СХЕМЫ ФУНКЦИОНАЛЬНЫХ ЗОН</a:t>
            </a:r>
          </a:p>
          <a:p>
            <a:pPr algn="ctr"/>
            <a:r>
              <a:rPr lang="ru-RU" sz="1200" dirty="0"/>
              <a:t>(ПО МАТЕРИАЛАМ ЗАКОНА ГОРОДА МОСКВЫ №17 ОТ 05.05.2010 «О ГЕНЕРАЛЬНОМ ПЛАНЕ ГОРОДА МОСКВЫ»)</a:t>
            </a:r>
          </a:p>
        </p:txBody>
      </p:sp>
      <p:sp>
        <p:nvSpPr>
          <p:cNvPr id="19" name="TextBox 38"/>
          <p:cNvSpPr txBox="1">
            <a:spLocks noChangeArrowheads="1"/>
          </p:cNvSpPr>
          <p:nvPr/>
        </p:nvSpPr>
        <p:spPr bwMode="auto">
          <a:xfrm>
            <a:off x="285720" y="2214554"/>
            <a:ext cx="1111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ЮАО</a:t>
            </a:r>
          </a:p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Район </a:t>
            </a:r>
            <a:r>
              <a:rPr lang="ru-RU" sz="900" b="1" dirty="0" err="1" smtClean="0">
                <a:solidFill>
                  <a:srgbClr val="FF0000"/>
                </a:solidFill>
              </a:rPr>
              <a:t>Братеево</a:t>
            </a:r>
            <a:endParaRPr lang="ru-RU" sz="900" b="1" dirty="0">
              <a:solidFill>
                <a:srgbClr val="FF0000"/>
              </a:solidFill>
            </a:endParaRPr>
          </a:p>
        </p:txBody>
      </p:sp>
      <p:sp>
        <p:nvSpPr>
          <p:cNvPr id="21" name="TextBox 38"/>
          <p:cNvSpPr txBox="1">
            <a:spLocks noChangeArrowheads="1"/>
          </p:cNvSpPr>
          <p:nvPr/>
        </p:nvSpPr>
        <p:spPr bwMode="auto">
          <a:xfrm>
            <a:off x="571472" y="1714488"/>
            <a:ext cx="5597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ЮВАО</a:t>
            </a:r>
            <a:endParaRPr lang="ru-RU" sz="900" b="1" dirty="0">
              <a:solidFill>
                <a:srgbClr val="FF000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572135" y="5462600"/>
            <a:ext cx="417405" cy="214313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TextBox 40"/>
          <p:cNvSpPr txBox="1">
            <a:spLocks noChangeArrowheads="1"/>
          </p:cNvSpPr>
          <p:nvPr/>
        </p:nvSpPr>
        <p:spPr bwMode="auto">
          <a:xfrm>
            <a:off x="6143636" y="5214949"/>
            <a:ext cx="24288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/>
              <a:t>Граница </a:t>
            </a:r>
            <a:r>
              <a:rPr lang="ru-RU" sz="1200" b="1" dirty="0" smtClean="0"/>
              <a:t>участка </a:t>
            </a:r>
          </a:p>
          <a:p>
            <a:r>
              <a:rPr lang="ru-RU" sz="1200" b="1" dirty="0" smtClean="0"/>
              <a:t>проектируемого храмового</a:t>
            </a:r>
          </a:p>
          <a:p>
            <a:r>
              <a:rPr lang="ru-RU" sz="1200" b="1" dirty="0" smtClean="0"/>
              <a:t>комплекса площадью 1,4 га</a:t>
            </a:r>
            <a:endParaRPr lang="ru-RU" sz="1200" b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572135" y="6072205"/>
            <a:ext cx="417405" cy="214313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6" name="TextBox 40"/>
          <p:cNvSpPr txBox="1">
            <a:spLocks noChangeArrowheads="1"/>
          </p:cNvSpPr>
          <p:nvPr/>
        </p:nvSpPr>
        <p:spPr bwMode="auto">
          <a:xfrm>
            <a:off x="6143636" y="5929330"/>
            <a:ext cx="24288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 smtClean="0"/>
              <a:t>Граница участка под строительство народного парка площадью 7,5 га</a:t>
            </a:r>
            <a:endParaRPr 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 descr="реорганизация храм.jpg"/>
          <p:cNvPicPr>
            <a:picLocks noChangeAspect="1"/>
          </p:cNvPicPr>
          <p:nvPr/>
        </p:nvPicPr>
        <p:blipFill>
          <a:blip r:embed="rId2" cstate="print"/>
          <a:srcRect l="17968" t="14676" r="25000" b="13572"/>
          <a:stretch>
            <a:fillRect/>
          </a:stretch>
        </p:blipFill>
        <p:spPr>
          <a:xfrm>
            <a:off x="357158" y="1785926"/>
            <a:ext cx="5053846" cy="45000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9286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148" name="Заголовок 3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582612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Arial" charset="0"/>
                <a:cs typeface="Arial" charset="0"/>
              </a:rPr>
              <a:t>Предложения по развитию территории с учетом имеющейся документации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928688"/>
            <a:ext cx="9144000" cy="0"/>
          </a:xfrm>
          <a:prstGeom prst="line">
            <a:avLst/>
          </a:prstGeom>
          <a:ln w="1016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5429256" y="1714488"/>
            <a:ext cx="3214687" cy="4572032"/>
          </a:xfrm>
          <a:prstGeom prst="rect">
            <a:avLst/>
          </a:prstGeom>
          <a:solidFill>
            <a:schemeClr val="bg2">
              <a:lumMod val="90000"/>
            </a:schemeClr>
          </a:solidFill>
          <a:ln w="38100">
            <a:solidFill>
              <a:srgbClr val="403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5643573" y="5105410"/>
            <a:ext cx="417405" cy="214313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TextBox 40"/>
          <p:cNvSpPr txBox="1">
            <a:spLocks noChangeArrowheads="1"/>
          </p:cNvSpPr>
          <p:nvPr/>
        </p:nvSpPr>
        <p:spPr bwMode="auto">
          <a:xfrm>
            <a:off x="6215074" y="4857759"/>
            <a:ext cx="24288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/>
              <a:t>Граница </a:t>
            </a:r>
            <a:r>
              <a:rPr lang="ru-RU" sz="1200" b="1" dirty="0" smtClean="0"/>
              <a:t>участка </a:t>
            </a:r>
          </a:p>
          <a:p>
            <a:r>
              <a:rPr lang="ru-RU" sz="1200" b="1" dirty="0" smtClean="0"/>
              <a:t>проектируемого храмового</a:t>
            </a:r>
          </a:p>
          <a:p>
            <a:r>
              <a:rPr lang="ru-RU" sz="1200" b="1" dirty="0" smtClean="0"/>
              <a:t>комплекса площадью 1,4 га</a:t>
            </a:r>
            <a:endParaRPr lang="ru-RU" sz="12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643573" y="5715015"/>
            <a:ext cx="417405" cy="214313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TextBox 40"/>
          <p:cNvSpPr txBox="1">
            <a:spLocks noChangeArrowheads="1"/>
          </p:cNvSpPr>
          <p:nvPr/>
        </p:nvSpPr>
        <p:spPr bwMode="auto">
          <a:xfrm>
            <a:off x="6215074" y="5572140"/>
            <a:ext cx="242889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 smtClean="0"/>
              <a:t>Граница участка под строительство народного парка площадью 7,5 га</a:t>
            </a:r>
            <a:endParaRPr lang="ru-RU" sz="1200" b="1" dirty="0"/>
          </a:p>
        </p:txBody>
      </p:sp>
      <p:sp>
        <p:nvSpPr>
          <p:cNvPr id="13" name="TextBox 17"/>
          <p:cNvSpPr txBox="1">
            <a:spLocks noChangeArrowheads="1"/>
          </p:cNvSpPr>
          <p:nvPr/>
        </p:nvSpPr>
        <p:spPr bwMode="auto">
          <a:xfrm>
            <a:off x="5715008" y="1714488"/>
            <a:ext cx="2274872" cy="30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pPr algn="ctr"/>
            <a:r>
              <a:rPr lang="ru-RU" sz="1000" dirty="0"/>
              <a:t>УСЛОВНЫЕ ОБОЗНАЧЕНИЯ:</a:t>
            </a:r>
          </a:p>
        </p:txBody>
      </p:sp>
      <p:sp>
        <p:nvSpPr>
          <p:cNvPr id="19" name="TextBox 17"/>
          <p:cNvSpPr txBox="1">
            <a:spLocks noChangeArrowheads="1"/>
          </p:cNvSpPr>
          <p:nvPr/>
        </p:nvSpPr>
        <p:spPr bwMode="auto">
          <a:xfrm>
            <a:off x="5572132" y="1928802"/>
            <a:ext cx="2857521" cy="51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ru-RU" sz="800" dirty="0"/>
              <a:t>ЗОНЫ СОХРАНЕНИЯ И КОМПЛЕКСНОГО</a:t>
            </a:r>
          </a:p>
          <a:p>
            <a:r>
              <a:rPr lang="ru-RU" sz="800" dirty="0"/>
              <a:t>БЛАГОУСТРОЙСТВА СЛОЖИВШИХСЯ ТЕРРИТОРИЙ</a:t>
            </a:r>
          </a:p>
        </p:txBody>
      </p:sp>
      <p:sp>
        <p:nvSpPr>
          <p:cNvPr id="20" name="TextBox 17"/>
          <p:cNvSpPr txBox="1">
            <a:spLocks noChangeArrowheads="1"/>
          </p:cNvSpPr>
          <p:nvPr/>
        </p:nvSpPr>
        <p:spPr bwMode="auto">
          <a:xfrm>
            <a:off x="6143636" y="2500306"/>
            <a:ext cx="2286016" cy="287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ru-RU" sz="900" dirty="0"/>
              <a:t>территории улиц и дорог</a:t>
            </a:r>
            <a:endParaRPr lang="ru-RU" sz="900" u="sng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5643570" y="2571744"/>
            <a:ext cx="428628" cy="214314"/>
          </a:xfrm>
          <a:prstGeom prst="rect">
            <a:avLst/>
          </a:prstGeom>
          <a:solidFill>
            <a:srgbClr val="A0A0A0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22" name="TextBox 17"/>
          <p:cNvSpPr txBox="1">
            <a:spLocks noChangeArrowheads="1"/>
          </p:cNvSpPr>
          <p:nvPr/>
        </p:nvSpPr>
        <p:spPr bwMode="auto">
          <a:xfrm>
            <a:off x="6143636" y="2928934"/>
            <a:ext cx="1857388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ru-RU" sz="900" dirty="0"/>
              <a:t>территории  жилой  застройки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643571" y="3000373"/>
            <a:ext cx="428628" cy="214314"/>
          </a:xfrm>
          <a:prstGeom prst="rect">
            <a:avLst/>
          </a:prstGeom>
          <a:solidFill>
            <a:srgbClr val="FAE6C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25" name="TextBox 22"/>
          <p:cNvSpPr txBox="1">
            <a:spLocks noChangeArrowheads="1"/>
          </p:cNvSpPr>
          <p:nvPr/>
        </p:nvSpPr>
        <p:spPr bwMode="auto">
          <a:xfrm>
            <a:off x="6143636" y="3286124"/>
            <a:ext cx="2401859" cy="56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ru-RU" sz="900" dirty="0"/>
              <a:t>территории  зон </a:t>
            </a:r>
            <a:r>
              <a:rPr lang="ru-RU" sz="900" dirty="0" err="1" smtClean="0"/>
              <a:t>особоо</a:t>
            </a:r>
            <a:r>
              <a:rPr lang="ru-RU" sz="900" dirty="0" smtClean="0"/>
              <a:t> </a:t>
            </a:r>
            <a:r>
              <a:rPr lang="ru-RU" sz="900" dirty="0" err="1" smtClean="0"/>
              <a:t>храняемых</a:t>
            </a:r>
            <a:r>
              <a:rPr lang="ru-RU" sz="900" dirty="0" smtClean="0"/>
              <a:t> </a:t>
            </a:r>
            <a:r>
              <a:rPr lang="ru-RU" sz="900" dirty="0"/>
              <a:t>природных территорий, природных </a:t>
            </a:r>
          </a:p>
          <a:p>
            <a:r>
              <a:rPr lang="ru-RU" sz="900" dirty="0"/>
              <a:t>и озелененных территорий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643570" y="3429000"/>
            <a:ext cx="428628" cy="214314"/>
          </a:xfrm>
          <a:prstGeom prst="rect">
            <a:avLst/>
          </a:prstGeom>
          <a:solidFill>
            <a:srgbClr val="C6D8BE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27" name="TextBox 17"/>
          <p:cNvSpPr txBox="1">
            <a:spLocks noChangeArrowheads="1"/>
          </p:cNvSpPr>
          <p:nvPr/>
        </p:nvSpPr>
        <p:spPr bwMode="auto">
          <a:xfrm>
            <a:off x="5643570" y="3929066"/>
            <a:ext cx="2786083" cy="564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ru-RU" sz="900" dirty="0"/>
              <a:t>ТЕРРИТОРИИ РЕОРГАНИЗАЦИИ,</a:t>
            </a:r>
          </a:p>
          <a:p>
            <a:r>
              <a:rPr lang="ru-RU" sz="900" dirty="0"/>
              <a:t>подлежащие комплексному преобразованию, в т.ч.</a:t>
            </a: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6143636" y="4429132"/>
            <a:ext cx="2214578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ru-RU" sz="900" dirty="0"/>
              <a:t>преимущественно в составе</a:t>
            </a:r>
          </a:p>
          <a:p>
            <a:r>
              <a:rPr lang="ru-RU" sz="900" dirty="0"/>
              <a:t>незастроенных территорий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643570" y="4500570"/>
            <a:ext cx="428628" cy="21431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9525">
            <a:solidFill>
              <a:srgbClr val="509C47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anchor="ctr"/>
          <a:lstStyle/>
          <a:p>
            <a:pPr algn="ctr">
              <a:defRPr/>
            </a:pPr>
            <a:endParaRPr lang="ru-RU" sz="1400"/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0" y="928670"/>
            <a:ext cx="9144000" cy="571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47511" tIns="73756" rIns="147511" bIns="73756" anchor="ctr"/>
          <a:lstStyle/>
          <a:p>
            <a:pPr algn="ctr"/>
            <a:r>
              <a:rPr lang="ru-RU" sz="1600" dirty="0"/>
              <a:t>ФРАГМЕНТ СХЕМЫ </a:t>
            </a:r>
            <a:r>
              <a:rPr lang="ru-RU" sz="1600" dirty="0" smtClean="0"/>
              <a:t>ТЕРРИТОРИИ РЕОРГАНИЗАЦИИ И ЗОН РАЗВИТИЯ</a:t>
            </a:r>
            <a:endParaRPr lang="ru-RU" sz="1600" dirty="0"/>
          </a:p>
          <a:p>
            <a:pPr algn="ctr"/>
            <a:r>
              <a:rPr lang="ru-RU" sz="1200" dirty="0"/>
              <a:t>(ПО МАТЕРИАЛАМ ЗАКОНА ГОРОДА МОСКВЫ №17 ОТ 05.05.2010 «О ГЕНЕРАЛЬНОМ ПЛАНЕ ГОРОДА МОСКВЫ»)</a:t>
            </a:r>
          </a:p>
        </p:txBody>
      </p:sp>
      <p:sp>
        <p:nvSpPr>
          <p:cNvPr id="33" name="TextBox 38"/>
          <p:cNvSpPr txBox="1">
            <a:spLocks noChangeArrowheads="1"/>
          </p:cNvSpPr>
          <p:nvPr/>
        </p:nvSpPr>
        <p:spPr bwMode="auto">
          <a:xfrm>
            <a:off x="357158" y="2285992"/>
            <a:ext cx="1111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ЮАО</a:t>
            </a:r>
          </a:p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Район </a:t>
            </a:r>
            <a:r>
              <a:rPr lang="ru-RU" sz="900" b="1" dirty="0" err="1" smtClean="0">
                <a:solidFill>
                  <a:srgbClr val="FF0000"/>
                </a:solidFill>
              </a:rPr>
              <a:t>Братеево</a:t>
            </a:r>
            <a:endParaRPr lang="ru-RU" sz="900" b="1" dirty="0">
              <a:solidFill>
                <a:srgbClr val="FF0000"/>
              </a:solidFill>
            </a:endParaRPr>
          </a:p>
        </p:txBody>
      </p:sp>
      <p:sp>
        <p:nvSpPr>
          <p:cNvPr id="34" name="TextBox 38"/>
          <p:cNvSpPr txBox="1">
            <a:spLocks noChangeArrowheads="1"/>
          </p:cNvSpPr>
          <p:nvPr/>
        </p:nvSpPr>
        <p:spPr bwMode="auto">
          <a:xfrm>
            <a:off x="642910" y="1714488"/>
            <a:ext cx="5597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ЮВАО</a:t>
            </a:r>
            <a:endParaRPr lang="ru-RU" sz="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 descr="культурное наследие храм.jpg"/>
          <p:cNvPicPr>
            <a:picLocks noChangeAspect="1"/>
          </p:cNvPicPr>
          <p:nvPr/>
        </p:nvPicPr>
        <p:blipFill>
          <a:blip r:embed="rId2" cstate="print"/>
          <a:srcRect r="2985"/>
          <a:stretch>
            <a:fillRect/>
          </a:stretch>
        </p:blipFill>
        <p:spPr>
          <a:xfrm>
            <a:off x="285720" y="1714488"/>
            <a:ext cx="5286412" cy="45000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5572132" y="1714488"/>
            <a:ext cx="3286125" cy="4500000"/>
          </a:xfrm>
          <a:prstGeom prst="rect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403B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9144000" cy="9286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173" name="Заголовок 3"/>
          <p:cNvSpPr>
            <a:spLocks noGrp="1"/>
          </p:cNvSpPr>
          <p:nvPr>
            <p:ph type="title" idx="4294967295"/>
          </p:nvPr>
        </p:nvSpPr>
        <p:spPr>
          <a:xfrm>
            <a:off x="214313" y="214313"/>
            <a:ext cx="8229600" cy="582612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Arial" charset="0"/>
                <a:cs typeface="Arial" charset="0"/>
              </a:rPr>
              <a:t>Предложения по развитию территории с учетом имеющейся документации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928688"/>
            <a:ext cx="9144000" cy="0"/>
          </a:xfrm>
          <a:prstGeom prst="line">
            <a:avLst/>
          </a:prstGeom>
          <a:ln w="1016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Прямоугольник 20"/>
          <p:cNvSpPr/>
          <p:nvPr/>
        </p:nvSpPr>
        <p:spPr>
          <a:xfrm>
            <a:off x="5786446" y="4176717"/>
            <a:ext cx="478783" cy="214313"/>
          </a:xfrm>
          <a:prstGeom prst="rect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2" name="TextBox 40"/>
          <p:cNvSpPr txBox="1">
            <a:spLocks noChangeArrowheads="1"/>
          </p:cNvSpPr>
          <p:nvPr/>
        </p:nvSpPr>
        <p:spPr bwMode="auto">
          <a:xfrm>
            <a:off x="6357947" y="3929066"/>
            <a:ext cx="25003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/>
              <a:t>Граница </a:t>
            </a:r>
            <a:r>
              <a:rPr lang="ru-RU" sz="1200" b="1" dirty="0" smtClean="0"/>
              <a:t>участка </a:t>
            </a:r>
          </a:p>
          <a:p>
            <a:r>
              <a:rPr lang="ru-RU" sz="1200" b="1" dirty="0" smtClean="0"/>
              <a:t>проектируемого храмового</a:t>
            </a:r>
          </a:p>
          <a:p>
            <a:r>
              <a:rPr lang="ru-RU" sz="1200" b="1" dirty="0" smtClean="0"/>
              <a:t>комплекса площадью 1,4 га</a:t>
            </a:r>
            <a:endParaRPr lang="ru-RU" sz="1200" b="1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5786446" y="4786322"/>
            <a:ext cx="478783" cy="214313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4" name="TextBox 40"/>
          <p:cNvSpPr txBox="1">
            <a:spLocks noChangeArrowheads="1"/>
          </p:cNvSpPr>
          <p:nvPr/>
        </p:nvSpPr>
        <p:spPr bwMode="auto">
          <a:xfrm>
            <a:off x="6357947" y="4643447"/>
            <a:ext cx="250033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200" b="1" dirty="0" smtClean="0"/>
              <a:t>Граница участка под строительство народного парка площадью 7,5 га</a:t>
            </a:r>
            <a:endParaRPr lang="ru-RU" sz="1200" b="1" dirty="0"/>
          </a:p>
        </p:txBody>
      </p:sp>
      <p:sp>
        <p:nvSpPr>
          <p:cNvPr id="14" name="Заголовок 1"/>
          <p:cNvSpPr txBox="1">
            <a:spLocks/>
          </p:cNvSpPr>
          <p:nvPr/>
        </p:nvSpPr>
        <p:spPr bwMode="auto">
          <a:xfrm>
            <a:off x="0" y="928670"/>
            <a:ext cx="9144000" cy="5715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147511" tIns="73756" rIns="147511" bIns="73756" anchor="ctr"/>
          <a:lstStyle/>
          <a:p>
            <a:pPr algn="ctr"/>
            <a:r>
              <a:rPr lang="ru-RU" sz="1600" dirty="0"/>
              <a:t>ФРАГМЕНТ СХЕМЫ </a:t>
            </a:r>
            <a:r>
              <a:rPr lang="ru-RU" sz="1600" dirty="0" smtClean="0"/>
              <a:t>ЗОН С УСТАНОВЛЕННЫМИ ПЛАНИРОВОЧНЫМИ ОГРАНИЧЕНИЯМИ</a:t>
            </a:r>
            <a:endParaRPr lang="ru-RU" sz="1600" dirty="0"/>
          </a:p>
          <a:p>
            <a:pPr algn="ctr"/>
            <a:r>
              <a:rPr lang="ru-RU" sz="1200" dirty="0"/>
              <a:t>(ПО МАТЕРИАЛАМ ЗАКОНА ГОРОДА МОСКВЫ №17 ОТ 05.05.2010 «О ГЕНЕРАЛЬНОМ ПЛАНЕ ГОРОДА МОСКВЫ»)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357950" y="3286124"/>
            <a:ext cx="2214578" cy="42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r>
              <a:rPr lang="ru-RU" sz="900" dirty="0" smtClean="0"/>
              <a:t>Зона охраняемого природного ландшафта</a:t>
            </a:r>
            <a:endParaRPr lang="ru-RU" sz="9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86446" y="3357562"/>
            <a:ext cx="500066" cy="2857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7511" tIns="73756" rIns="147511" bIns="73756" anchor="ctr"/>
          <a:lstStyle/>
          <a:p>
            <a:pPr algn="ctr">
              <a:defRPr/>
            </a:pPr>
            <a:endParaRPr lang="ru-RU" sz="1400" dirty="0">
              <a:solidFill>
                <a:sysClr val="windowText" lastClr="000000"/>
              </a:solidFill>
            </a:endParaRPr>
          </a:p>
        </p:txBody>
      </p:sp>
      <p:sp>
        <p:nvSpPr>
          <p:cNvPr id="19" name="TextBox 17"/>
          <p:cNvSpPr txBox="1">
            <a:spLocks noChangeArrowheads="1"/>
          </p:cNvSpPr>
          <p:nvPr/>
        </p:nvSpPr>
        <p:spPr bwMode="auto">
          <a:xfrm>
            <a:off x="5929322" y="2857496"/>
            <a:ext cx="2274872" cy="302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47511" tIns="73756" rIns="147511" bIns="73756">
            <a:spAutoFit/>
          </a:bodyPr>
          <a:lstStyle/>
          <a:p>
            <a:pPr algn="ctr"/>
            <a:r>
              <a:rPr lang="ru-RU" sz="1000" dirty="0"/>
              <a:t>УСЛОВНЫЕ ОБОЗНАЧЕНИЯ:</a:t>
            </a:r>
          </a:p>
        </p:txBody>
      </p:sp>
      <p:sp>
        <p:nvSpPr>
          <p:cNvPr id="25" name="TextBox 38"/>
          <p:cNvSpPr txBox="1">
            <a:spLocks noChangeArrowheads="1"/>
          </p:cNvSpPr>
          <p:nvPr/>
        </p:nvSpPr>
        <p:spPr bwMode="auto">
          <a:xfrm>
            <a:off x="357158" y="2285992"/>
            <a:ext cx="1111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ЮАО</a:t>
            </a:r>
          </a:p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Район </a:t>
            </a:r>
            <a:r>
              <a:rPr lang="ru-RU" sz="900" b="1" dirty="0" err="1" smtClean="0">
                <a:solidFill>
                  <a:srgbClr val="FF0000"/>
                </a:solidFill>
              </a:rPr>
              <a:t>Братеево</a:t>
            </a:r>
            <a:endParaRPr lang="ru-RU" sz="900" b="1" dirty="0">
              <a:solidFill>
                <a:srgbClr val="FF0000"/>
              </a:solidFill>
            </a:endParaRPr>
          </a:p>
        </p:txBody>
      </p:sp>
      <p:sp>
        <p:nvSpPr>
          <p:cNvPr id="26" name="TextBox 38"/>
          <p:cNvSpPr txBox="1">
            <a:spLocks noChangeArrowheads="1"/>
          </p:cNvSpPr>
          <p:nvPr/>
        </p:nvSpPr>
        <p:spPr bwMode="auto">
          <a:xfrm>
            <a:off x="642910" y="1785926"/>
            <a:ext cx="559770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ЮВАО</a:t>
            </a:r>
            <a:endParaRPr lang="ru-RU" sz="9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сущпол.jpg"/>
          <p:cNvPicPr>
            <a:picLocks noChangeAspect="1"/>
          </p:cNvPicPr>
          <p:nvPr/>
        </p:nvPicPr>
        <p:blipFill>
          <a:blip r:embed="rId2" cstate="print"/>
          <a:srcRect l="9375" t="8003" r="24219" b="15739"/>
          <a:stretch>
            <a:fillRect/>
          </a:stretch>
        </p:blipFill>
        <p:spPr>
          <a:xfrm>
            <a:off x="142844" y="1571612"/>
            <a:ext cx="5543478" cy="45000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0" y="0"/>
            <a:ext cx="9144000" cy="9286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195" name="Заголовок 3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582612"/>
          </a:xfrm>
        </p:spPr>
        <p:txBody>
          <a:bodyPr/>
          <a:lstStyle/>
          <a:p>
            <a:pPr eaLnBrk="1" hangingPunct="1"/>
            <a:r>
              <a:rPr lang="ru-RU" sz="2400" b="1" smtClean="0">
                <a:latin typeface="Arial" charset="0"/>
                <a:cs typeface="Arial" charset="0"/>
              </a:rPr>
              <a:t>Существующее использование территории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0" y="928688"/>
            <a:ext cx="9144000" cy="0"/>
          </a:xfrm>
          <a:prstGeom prst="line">
            <a:avLst/>
          </a:prstGeom>
          <a:ln w="1016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49"/>
          <p:cNvSpPr>
            <a:spLocks noChangeArrowheads="1"/>
          </p:cNvSpPr>
          <p:nvPr/>
        </p:nvSpPr>
        <p:spPr bwMode="auto">
          <a:xfrm>
            <a:off x="2357422" y="2000240"/>
            <a:ext cx="22145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000" b="1" dirty="0"/>
              <a:t>Участок  под  размещение </a:t>
            </a:r>
            <a:r>
              <a:rPr lang="ru-RU" sz="1000" b="1" dirty="0" smtClean="0"/>
              <a:t>храмового </a:t>
            </a:r>
            <a:r>
              <a:rPr lang="ru-RU" sz="1000" b="1" dirty="0"/>
              <a:t>комплекса </a:t>
            </a:r>
          </a:p>
          <a:p>
            <a:pPr>
              <a:defRPr/>
            </a:pPr>
            <a:r>
              <a:rPr lang="ru-RU" sz="1000" b="1" dirty="0" smtClean="0"/>
              <a:t>площадью 1,4 </a:t>
            </a:r>
            <a:r>
              <a:rPr lang="ru-RU" sz="1000" b="1" dirty="0"/>
              <a:t>га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 rot="5400000">
            <a:off x="2142315" y="2786061"/>
            <a:ext cx="572299" cy="792"/>
          </a:xfrm>
          <a:prstGeom prst="straightConnector1">
            <a:avLst/>
          </a:prstGeom>
          <a:ln w="1524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 rot="10800000">
            <a:off x="2428860" y="2500306"/>
            <a:ext cx="1428750" cy="0"/>
          </a:xfrm>
          <a:prstGeom prst="line">
            <a:avLst/>
          </a:prstGeom>
          <a:ln w="1524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465241" y="4678371"/>
            <a:ext cx="357188" cy="1587"/>
          </a:xfrm>
          <a:prstGeom prst="straightConnector1">
            <a:avLst/>
          </a:prstGeom>
          <a:ln w="1524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rot="10800000">
            <a:off x="571472" y="4500570"/>
            <a:ext cx="1071563" cy="0"/>
          </a:xfrm>
          <a:prstGeom prst="line">
            <a:avLst/>
          </a:prstGeom>
          <a:ln w="1524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8"/>
          <p:cNvSpPr txBox="1">
            <a:spLocks noChangeArrowheads="1"/>
          </p:cNvSpPr>
          <p:nvPr/>
        </p:nvSpPr>
        <p:spPr bwMode="auto">
          <a:xfrm>
            <a:off x="285720" y="1643050"/>
            <a:ext cx="1111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ЮАО</a:t>
            </a:r>
          </a:p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Район </a:t>
            </a:r>
            <a:r>
              <a:rPr lang="ru-RU" sz="900" b="1" dirty="0" err="1" smtClean="0">
                <a:solidFill>
                  <a:srgbClr val="FF0000"/>
                </a:solidFill>
              </a:rPr>
              <a:t>Братеево</a:t>
            </a:r>
            <a:endParaRPr lang="ru-RU" sz="900" b="1" dirty="0">
              <a:solidFill>
                <a:srgbClr val="FF0000"/>
              </a:solidFill>
            </a:endParaRPr>
          </a:p>
        </p:txBody>
      </p:sp>
      <p:sp>
        <p:nvSpPr>
          <p:cNvPr id="21" name="TextBox 38"/>
          <p:cNvSpPr txBox="1">
            <a:spLocks noChangeArrowheads="1"/>
          </p:cNvSpPr>
          <p:nvPr/>
        </p:nvSpPr>
        <p:spPr bwMode="auto">
          <a:xfrm rot="20238912">
            <a:off x="2192187" y="4353340"/>
            <a:ext cx="188224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 b="1" dirty="0" smtClean="0"/>
              <a:t>Ул. </a:t>
            </a:r>
            <a:r>
              <a:rPr lang="ru-RU" sz="1100" b="1" dirty="0" err="1" smtClean="0"/>
              <a:t>Борисовские</a:t>
            </a:r>
            <a:r>
              <a:rPr lang="ru-RU" sz="1100" b="1" dirty="0" smtClean="0"/>
              <a:t> Пруды</a:t>
            </a:r>
            <a:endParaRPr lang="ru-RU" sz="1100" b="1" dirty="0"/>
          </a:p>
        </p:txBody>
      </p:sp>
      <p:sp>
        <p:nvSpPr>
          <p:cNvPr id="25" name="Прямоугольник 49"/>
          <p:cNvSpPr>
            <a:spLocks noChangeArrowheads="1"/>
          </p:cNvSpPr>
          <p:nvPr/>
        </p:nvSpPr>
        <p:spPr bwMode="auto">
          <a:xfrm>
            <a:off x="571472" y="3786190"/>
            <a:ext cx="12858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/>
              <a:t>Участок  под  </a:t>
            </a:r>
            <a:r>
              <a:rPr lang="ru-RU" sz="1000" b="1" dirty="0" smtClean="0"/>
              <a:t>строительство народного парка 7,5 </a:t>
            </a:r>
            <a:r>
              <a:rPr lang="ru-RU" sz="1000" b="1" dirty="0"/>
              <a:t>га</a:t>
            </a:r>
          </a:p>
        </p:txBody>
      </p:sp>
      <p:pic>
        <p:nvPicPr>
          <p:cNvPr id="23" name="Рисунок 22" descr="усл 1храм сущпол.jpg"/>
          <p:cNvPicPr>
            <a:picLocks noChangeAspect="1"/>
          </p:cNvPicPr>
          <p:nvPr/>
        </p:nvPicPr>
        <p:blipFill>
          <a:blip r:embed="rId3" cstate="print"/>
          <a:srcRect l="13204" t="18750" r="10261" b="7291"/>
          <a:stretch>
            <a:fillRect/>
          </a:stretch>
        </p:blipFill>
        <p:spPr>
          <a:xfrm>
            <a:off x="5643570" y="1571612"/>
            <a:ext cx="3295775" cy="45000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 descr="храм 4.jpg"/>
          <p:cNvPicPr>
            <a:picLocks noChangeAspect="1"/>
          </p:cNvPicPr>
          <p:nvPr/>
        </p:nvPicPr>
        <p:blipFill>
          <a:blip r:embed="rId2" cstate="print"/>
          <a:srcRect l="4687" t="4687" r="25781" b="4687"/>
          <a:stretch>
            <a:fillRect/>
          </a:stretch>
        </p:blipFill>
        <p:spPr>
          <a:xfrm>
            <a:off x="214282" y="1214422"/>
            <a:ext cx="5939122" cy="5472000"/>
          </a:xfrm>
          <a:prstGeom prst="rect">
            <a:avLst/>
          </a:prstGeom>
          <a:ln w="38100">
            <a:solidFill>
              <a:schemeClr val="bg2">
                <a:lumMod val="25000"/>
              </a:schemeClr>
            </a:solidFill>
          </a:ln>
        </p:spPr>
      </p:pic>
      <p:sp>
        <p:nvSpPr>
          <p:cNvPr id="32" name="Прямоугольник 31"/>
          <p:cNvSpPr/>
          <p:nvPr/>
        </p:nvSpPr>
        <p:spPr>
          <a:xfrm>
            <a:off x="6072198" y="1214422"/>
            <a:ext cx="2928958" cy="5500726"/>
          </a:xfrm>
          <a:prstGeom prst="rect">
            <a:avLst/>
          </a:prstGeom>
          <a:solidFill>
            <a:schemeClr val="bg1"/>
          </a:solidFill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ра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0"/>
            <a:ext cx="9144000" cy="100012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3" name="Заголовок 3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58261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400" b="1" dirty="0" smtClean="0">
                <a:latin typeface="Arial" charset="0"/>
                <a:cs typeface="Arial" charset="0"/>
              </a:rPr>
              <a:t>Предложение по размещению православного храма и благоустройству территории. 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1000125"/>
            <a:ext cx="9144000" cy="0"/>
          </a:xfrm>
          <a:prstGeom prst="line">
            <a:avLst/>
          </a:prstGeom>
          <a:ln w="1016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49"/>
          <p:cNvSpPr>
            <a:spLocks noChangeArrowheads="1"/>
          </p:cNvSpPr>
          <p:nvPr/>
        </p:nvSpPr>
        <p:spPr bwMode="auto">
          <a:xfrm>
            <a:off x="3000364" y="1785926"/>
            <a:ext cx="207170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000" b="1" dirty="0"/>
              <a:t>Участок  под  размещение </a:t>
            </a:r>
            <a:r>
              <a:rPr lang="ru-RU" sz="1000" b="1" dirty="0" smtClean="0"/>
              <a:t>храмового </a:t>
            </a:r>
            <a:r>
              <a:rPr lang="ru-RU" sz="1000" b="1" dirty="0"/>
              <a:t>комплекса </a:t>
            </a:r>
          </a:p>
          <a:p>
            <a:pPr>
              <a:defRPr/>
            </a:pPr>
            <a:r>
              <a:rPr lang="ru-RU" sz="1000" b="1" dirty="0"/>
              <a:t>п</a:t>
            </a:r>
            <a:r>
              <a:rPr lang="ru-RU" sz="1000" b="1" dirty="0" smtClean="0"/>
              <a:t>лощадью 1,4 </a:t>
            </a:r>
            <a:r>
              <a:rPr lang="ru-RU" sz="1000" b="1" dirty="0"/>
              <a:t>га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5400000">
            <a:off x="2393143" y="2893213"/>
            <a:ext cx="1071570" cy="4"/>
          </a:xfrm>
          <a:prstGeom prst="straightConnector1">
            <a:avLst/>
          </a:prstGeom>
          <a:ln w="1524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rot="10800000">
            <a:off x="2928926" y="2357430"/>
            <a:ext cx="1571626" cy="0"/>
          </a:xfrm>
          <a:prstGeom prst="line">
            <a:avLst/>
          </a:prstGeom>
          <a:ln w="1524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1572398" y="5357032"/>
            <a:ext cx="285752" cy="1588"/>
          </a:xfrm>
          <a:prstGeom prst="straightConnector1">
            <a:avLst/>
          </a:prstGeom>
          <a:ln w="1524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rot="10800000">
            <a:off x="642910" y="5214950"/>
            <a:ext cx="1071563" cy="0"/>
          </a:xfrm>
          <a:prstGeom prst="line">
            <a:avLst/>
          </a:prstGeom>
          <a:ln w="1524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38"/>
          <p:cNvSpPr txBox="1">
            <a:spLocks noChangeArrowheads="1"/>
          </p:cNvSpPr>
          <p:nvPr/>
        </p:nvSpPr>
        <p:spPr bwMode="auto">
          <a:xfrm>
            <a:off x="285720" y="1500174"/>
            <a:ext cx="11112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ЮАО</a:t>
            </a:r>
          </a:p>
          <a:p>
            <a:pPr algn="ctr"/>
            <a:r>
              <a:rPr lang="ru-RU" sz="900" b="1" dirty="0" smtClean="0">
                <a:solidFill>
                  <a:srgbClr val="FF0000"/>
                </a:solidFill>
              </a:rPr>
              <a:t>Район </a:t>
            </a:r>
            <a:r>
              <a:rPr lang="ru-RU" sz="900" b="1" dirty="0" err="1" smtClean="0">
                <a:solidFill>
                  <a:srgbClr val="FF0000"/>
                </a:solidFill>
              </a:rPr>
              <a:t>Братеево</a:t>
            </a:r>
            <a:endParaRPr lang="ru-RU" sz="900" b="1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49"/>
          <p:cNvSpPr>
            <a:spLocks noChangeArrowheads="1"/>
          </p:cNvSpPr>
          <p:nvPr/>
        </p:nvSpPr>
        <p:spPr bwMode="auto">
          <a:xfrm>
            <a:off x="714348" y="4500570"/>
            <a:ext cx="128588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/>
              <a:t>Участок  под  </a:t>
            </a:r>
            <a:r>
              <a:rPr lang="ru-RU" sz="1000" b="1" dirty="0" smtClean="0"/>
              <a:t>строительство народного парка 7,5 </a:t>
            </a:r>
            <a:r>
              <a:rPr lang="ru-RU" sz="1000" b="1" dirty="0"/>
              <a:t>га</a:t>
            </a:r>
          </a:p>
        </p:txBody>
      </p:sp>
      <p:sp>
        <p:nvSpPr>
          <p:cNvPr id="19" name="Прямоугольник 49"/>
          <p:cNvSpPr>
            <a:spLocks noChangeArrowheads="1"/>
          </p:cNvSpPr>
          <p:nvPr/>
        </p:nvSpPr>
        <p:spPr bwMode="auto">
          <a:xfrm>
            <a:off x="4000496" y="5429264"/>
            <a:ext cx="1857388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 smtClean="0"/>
              <a:t>Храм                </a:t>
            </a:r>
            <a:r>
              <a:rPr lang="en-US" sz="1000" b="1" dirty="0" smtClean="0"/>
              <a:t>24,5</a:t>
            </a:r>
            <a:r>
              <a:rPr lang="ru-RU" sz="1000" b="1" dirty="0" smtClean="0"/>
              <a:t> </a:t>
            </a:r>
            <a:r>
              <a:rPr lang="ru-RU" sz="1000" b="1" dirty="0" err="1" smtClean="0"/>
              <a:t>х</a:t>
            </a:r>
            <a:r>
              <a:rPr lang="ru-RU" sz="1000" b="1" dirty="0" smtClean="0"/>
              <a:t> 4</a:t>
            </a:r>
            <a:r>
              <a:rPr lang="en-US" sz="1000" b="1" dirty="0" smtClean="0"/>
              <a:t>4</a:t>
            </a:r>
            <a:r>
              <a:rPr lang="ru-RU" sz="1000" b="1" dirty="0" smtClean="0"/>
              <a:t>,0 м</a:t>
            </a:r>
          </a:p>
        </p:txBody>
      </p:sp>
      <p:sp>
        <p:nvSpPr>
          <p:cNvPr id="20" name="Прямоугольник 49"/>
          <p:cNvSpPr>
            <a:spLocks noChangeArrowheads="1"/>
          </p:cNvSpPr>
          <p:nvPr/>
        </p:nvSpPr>
        <p:spPr bwMode="auto">
          <a:xfrm>
            <a:off x="4000496" y="5143512"/>
            <a:ext cx="1857388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 smtClean="0"/>
              <a:t>Дом причта</a:t>
            </a:r>
            <a:r>
              <a:rPr lang="en-US" sz="1000" b="1" dirty="0" smtClean="0"/>
              <a:t>  </a:t>
            </a:r>
            <a:r>
              <a:rPr lang="ru-RU" sz="1000" b="1" dirty="0" smtClean="0"/>
              <a:t>  </a:t>
            </a:r>
            <a:r>
              <a:rPr lang="en-US" sz="1000" b="1" dirty="0" smtClean="0"/>
              <a:t>51</a:t>
            </a:r>
            <a:r>
              <a:rPr lang="ru-RU" sz="1000" b="1" dirty="0" smtClean="0"/>
              <a:t>,0 </a:t>
            </a:r>
            <a:r>
              <a:rPr lang="ru-RU" sz="1000" b="1" dirty="0" err="1" smtClean="0"/>
              <a:t>х</a:t>
            </a:r>
            <a:r>
              <a:rPr lang="ru-RU" sz="1000" b="1" dirty="0" smtClean="0"/>
              <a:t> 16,0 м</a:t>
            </a:r>
            <a:endParaRPr lang="ru-RU" sz="1000" b="1" dirty="0"/>
          </a:p>
        </p:txBody>
      </p:sp>
      <p:sp>
        <p:nvSpPr>
          <p:cNvPr id="21" name="Прямоугольник 49"/>
          <p:cNvSpPr>
            <a:spLocks noChangeArrowheads="1"/>
          </p:cNvSpPr>
          <p:nvPr/>
        </p:nvSpPr>
        <p:spPr bwMode="auto">
          <a:xfrm>
            <a:off x="4000496" y="5715016"/>
            <a:ext cx="1857388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 smtClean="0"/>
              <a:t>Колокольня    17,2 </a:t>
            </a:r>
            <a:r>
              <a:rPr lang="ru-RU" sz="1000" b="1" dirty="0" err="1" smtClean="0"/>
              <a:t>х</a:t>
            </a:r>
            <a:r>
              <a:rPr lang="ru-RU" sz="1000" b="1" dirty="0" smtClean="0"/>
              <a:t> 17,2 м</a:t>
            </a:r>
            <a:endParaRPr lang="ru-RU" sz="1000" b="1" dirty="0"/>
          </a:p>
        </p:txBody>
      </p:sp>
      <p:cxnSp>
        <p:nvCxnSpPr>
          <p:cNvPr id="25" name="Прямая соединительная линия 24"/>
          <p:cNvCxnSpPr>
            <a:stCxn id="20" idx="1"/>
          </p:cNvCxnSpPr>
          <p:nvPr/>
        </p:nvCxnSpPr>
        <p:spPr>
          <a:xfrm rot="10800000" flipV="1">
            <a:off x="3428992" y="5266622"/>
            <a:ext cx="571504" cy="1976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rot="5400000">
            <a:off x="2714612" y="4572008"/>
            <a:ext cx="1428760" cy="0"/>
          </a:xfrm>
          <a:prstGeom prst="line">
            <a:avLst/>
          </a:prstGeom>
          <a:ln w="63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>
            <a:stCxn id="19" idx="1"/>
          </p:cNvCxnSpPr>
          <p:nvPr/>
        </p:nvCxnSpPr>
        <p:spPr>
          <a:xfrm rot="10800000" flipV="1">
            <a:off x="2857488" y="5552374"/>
            <a:ext cx="1143008" cy="1976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rot="5400000">
            <a:off x="2071670" y="4786322"/>
            <a:ext cx="1571636" cy="0"/>
          </a:xfrm>
          <a:prstGeom prst="line">
            <a:avLst/>
          </a:prstGeom>
          <a:ln w="63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stCxn id="21" idx="1"/>
          </p:cNvCxnSpPr>
          <p:nvPr/>
        </p:nvCxnSpPr>
        <p:spPr>
          <a:xfrm rot="10800000" flipV="1">
            <a:off x="2000232" y="5838126"/>
            <a:ext cx="2000264" cy="19765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rot="5400000">
            <a:off x="1214414" y="5072074"/>
            <a:ext cx="1571636" cy="0"/>
          </a:xfrm>
          <a:prstGeom prst="line">
            <a:avLst/>
          </a:prstGeom>
          <a:ln w="63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38"/>
          <p:cNvSpPr txBox="1">
            <a:spLocks noChangeArrowheads="1"/>
          </p:cNvSpPr>
          <p:nvPr/>
        </p:nvSpPr>
        <p:spPr bwMode="auto">
          <a:xfrm rot="20238912">
            <a:off x="406239" y="5782099"/>
            <a:ext cx="1882247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100" b="1" dirty="0" smtClean="0"/>
              <a:t>Ул. </a:t>
            </a:r>
            <a:r>
              <a:rPr lang="ru-RU" sz="1100" b="1" dirty="0" err="1" smtClean="0"/>
              <a:t>Борисовские</a:t>
            </a:r>
            <a:r>
              <a:rPr lang="ru-RU" sz="1100" b="1" dirty="0" smtClean="0"/>
              <a:t> Пруды</a:t>
            </a:r>
            <a:endParaRPr lang="ru-RU" sz="1100" b="1" dirty="0"/>
          </a:p>
        </p:txBody>
      </p:sp>
      <p:sp>
        <p:nvSpPr>
          <p:cNvPr id="26" name="Прямоугольник 49"/>
          <p:cNvSpPr>
            <a:spLocks noChangeArrowheads="1"/>
          </p:cNvSpPr>
          <p:nvPr/>
        </p:nvSpPr>
        <p:spPr bwMode="auto">
          <a:xfrm>
            <a:off x="4000496" y="4857760"/>
            <a:ext cx="1857388" cy="246221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>
                <a:lumMod val="25000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000" b="1" dirty="0" smtClean="0"/>
              <a:t>Часовня         10,6  </a:t>
            </a:r>
            <a:r>
              <a:rPr lang="ru-RU" sz="1000" b="1" dirty="0" err="1" smtClean="0"/>
              <a:t>х</a:t>
            </a:r>
            <a:r>
              <a:rPr lang="ru-RU" sz="1000" b="1" dirty="0" smtClean="0"/>
              <a:t> 16,2м</a:t>
            </a:r>
            <a:endParaRPr lang="ru-RU" sz="10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3214678" y="3500438"/>
            <a:ext cx="1428760" cy="0"/>
          </a:xfrm>
          <a:prstGeom prst="line">
            <a:avLst/>
          </a:prstGeom>
          <a:ln w="635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rot="5400000" flipH="1" flipV="1">
            <a:off x="3964777" y="4179099"/>
            <a:ext cx="1357322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2071670" y="4143380"/>
            <a:ext cx="571504" cy="214314"/>
          </a:xfrm>
          <a:prstGeom prst="line">
            <a:avLst/>
          </a:prstGeom>
          <a:ln w="6350">
            <a:solidFill>
              <a:schemeClr val="tx1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 rot="20292659">
            <a:off x="2093792" y="4085617"/>
            <a:ext cx="5000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ln w="3175">
                  <a:noFill/>
                </a:ln>
              </a:rPr>
              <a:t>53,0 м</a:t>
            </a:r>
            <a:endParaRPr lang="ru-RU" sz="800" b="1" dirty="0">
              <a:ln w="3175">
                <a:noFill/>
              </a:ln>
            </a:endParaRPr>
          </a:p>
        </p:txBody>
      </p:sp>
      <p:pic>
        <p:nvPicPr>
          <p:cNvPr id="47" name="Рисунок 46" descr="усл храм 3.jpg"/>
          <p:cNvPicPr>
            <a:picLocks noChangeAspect="1"/>
          </p:cNvPicPr>
          <p:nvPr/>
        </p:nvPicPr>
        <p:blipFill>
          <a:blip r:embed="rId3" cstate="print"/>
          <a:srcRect l="22035" t="15625" r="24979" b="18750"/>
          <a:stretch>
            <a:fillRect/>
          </a:stretch>
        </p:blipFill>
        <p:spPr>
          <a:xfrm>
            <a:off x="6215074" y="1428736"/>
            <a:ext cx="2571768" cy="4500594"/>
          </a:xfrm>
          <a:prstGeom prst="rect">
            <a:avLst/>
          </a:prstGeom>
        </p:spPr>
      </p:pic>
      <p:sp>
        <p:nvSpPr>
          <p:cNvPr id="39" name="Прямоугольник 49"/>
          <p:cNvSpPr>
            <a:spLocks noChangeArrowheads="1"/>
          </p:cNvSpPr>
          <p:nvPr/>
        </p:nvSpPr>
        <p:spPr bwMode="auto">
          <a:xfrm rot="20321213">
            <a:off x="2088477" y="5295140"/>
            <a:ext cx="57150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700" b="1" dirty="0" smtClean="0"/>
              <a:t>20 </a:t>
            </a:r>
            <a:r>
              <a:rPr lang="ru-RU" sz="700" b="1" dirty="0" smtClean="0"/>
              <a:t>м/</a:t>
            </a:r>
            <a:r>
              <a:rPr lang="ru-RU" sz="700" b="1" dirty="0" err="1" smtClean="0"/>
              <a:t>м</a:t>
            </a:r>
            <a:endParaRPr lang="ru-RU" sz="700" b="1" dirty="0"/>
          </a:p>
        </p:txBody>
      </p:sp>
      <p:sp>
        <p:nvSpPr>
          <p:cNvPr id="40" name="Прямоугольник 49"/>
          <p:cNvSpPr>
            <a:spLocks noChangeArrowheads="1"/>
          </p:cNvSpPr>
          <p:nvPr/>
        </p:nvSpPr>
        <p:spPr bwMode="auto">
          <a:xfrm rot="20321213">
            <a:off x="2874301" y="4954780"/>
            <a:ext cx="57150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700" b="1" dirty="0" smtClean="0"/>
              <a:t>20 </a:t>
            </a:r>
            <a:r>
              <a:rPr lang="ru-RU" sz="700" b="1" dirty="0" smtClean="0"/>
              <a:t>м/</a:t>
            </a:r>
            <a:r>
              <a:rPr lang="ru-RU" sz="700" b="1" dirty="0" err="1" smtClean="0"/>
              <a:t>м</a:t>
            </a:r>
            <a:endParaRPr lang="ru-RU" sz="700" b="1" dirty="0"/>
          </a:p>
        </p:txBody>
      </p:sp>
      <p:sp>
        <p:nvSpPr>
          <p:cNvPr id="48" name="Прямоугольник 49"/>
          <p:cNvSpPr>
            <a:spLocks noChangeArrowheads="1"/>
          </p:cNvSpPr>
          <p:nvPr/>
        </p:nvSpPr>
        <p:spPr bwMode="auto">
          <a:xfrm rot="20321213">
            <a:off x="3588682" y="4669028"/>
            <a:ext cx="57150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b="1" dirty="0" smtClean="0"/>
              <a:t>15</a:t>
            </a:r>
            <a:r>
              <a:rPr lang="en-US" sz="700" b="1" dirty="0" smtClean="0"/>
              <a:t> </a:t>
            </a:r>
            <a:r>
              <a:rPr lang="ru-RU" sz="700" b="1" dirty="0" smtClean="0"/>
              <a:t>м/</a:t>
            </a:r>
            <a:r>
              <a:rPr lang="ru-RU" sz="700" b="1" dirty="0" err="1" smtClean="0"/>
              <a:t>м</a:t>
            </a:r>
            <a:endParaRPr lang="ru-RU" sz="700" b="1" dirty="0"/>
          </a:p>
        </p:txBody>
      </p:sp>
      <p:sp>
        <p:nvSpPr>
          <p:cNvPr id="49" name="Прямоугольник 49"/>
          <p:cNvSpPr>
            <a:spLocks noChangeArrowheads="1"/>
          </p:cNvSpPr>
          <p:nvPr/>
        </p:nvSpPr>
        <p:spPr bwMode="auto">
          <a:xfrm rot="20321213">
            <a:off x="4005664" y="4496300"/>
            <a:ext cx="571504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700" b="1" dirty="0" smtClean="0"/>
              <a:t>15</a:t>
            </a:r>
            <a:r>
              <a:rPr lang="en-US" sz="700" b="1" dirty="0" smtClean="0"/>
              <a:t> </a:t>
            </a:r>
            <a:r>
              <a:rPr lang="ru-RU" sz="700" b="1" dirty="0" smtClean="0"/>
              <a:t>м/</a:t>
            </a:r>
            <a:r>
              <a:rPr lang="ru-RU" sz="700" b="1" dirty="0" err="1" smtClean="0"/>
              <a:t>м</a:t>
            </a:r>
            <a:endParaRPr lang="ru-RU" sz="700" b="1" dirty="0"/>
          </a:p>
        </p:txBody>
      </p:sp>
      <p:sp>
        <p:nvSpPr>
          <p:cNvPr id="34" name="Полилиния 33"/>
          <p:cNvSpPr/>
          <p:nvPr/>
        </p:nvSpPr>
        <p:spPr>
          <a:xfrm>
            <a:off x="1561171" y="3256156"/>
            <a:ext cx="2083048" cy="1547789"/>
          </a:xfrm>
          <a:custGeom>
            <a:avLst/>
            <a:gdLst>
              <a:gd name="connsiteX0" fmla="*/ 0 w 2083048"/>
              <a:gd name="connsiteY0" fmla="*/ 660152 h 1547789"/>
              <a:gd name="connsiteX1" fmla="*/ 0 w 2083048"/>
              <a:gd name="connsiteY1" fmla="*/ 660152 h 1547789"/>
              <a:gd name="connsiteX2" fmla="*/ 1882326 w 2083048"/>
              <a:gd name="connsiteY2" fmla="*/ 0 h 1547789"/>
              <a:gd name="connsiteX3" fmla="*/ 2083048 w 2083048"/>
              <a:gd name="connsiteY3" fmla="*/ 887637 h 1547789"/>
              <a:gd name="connsiteX4" fmla="*/ 325615 w 2083048"/>
              <a:gd name="connsiteY4" fmla="*/ 1547789 h 1547789"/>
              <a:gd name="connsiteX5" fmla="*/ 0 w 2083048"/>
              <a:gd name="connsiteY5" fmla="*/ 660152 h 1547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83048" h="1547789">
                <a:moveTo>
                  <a:pt x="0" y="660152"/>
                </a:moveTo>
                <a:lnTo>
                  <a:pt x="0" y="660152"/>
                </a:lnTo>
                <a:lnTo>
                  <a:pt x="1882326" y="0"/>
                </a:lnTo>
                <a:lnTo>
                  <a:pt x="2083048" y="887637"/>
                </a:lnTo>
                <a:lnTo>
                  <a:pt x="325615" y="1547789"/>
                </a:lnTo>
                <a:lnTo>
                  <a:pt x="0" y="660152"/>
                </a:lnTo>
                <a:close/>
              </a:path>
            </a:pathLst>
          </a:custGeom>
          <a:noFill/>
          <a:ln w="3810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3"/>
          <p:cNvSpPr txBox="1">
            <a:spLocks/>
          </p:cNvSpPr>
          <p:nvPr/>
        </p:nvSpPr>
        <p:spPr>
          <a:xfrm>
            <a:off x="0" y="1071547"/>
            <a:ext cx="9144000" cy="285752"/>
          </a:xfrm>
          <a:prstGeom prst="rect">
            <a:avLst/>
          </a:prstGeom>
          <a:noFill/>
          <a:ln w="12700">
            <a:noFill/>
          </a:ln>
        </p:spPr>
        <p:txBody>
          <a:bodyPr anchor="ctr"/>
          <a:lstStyle/>
          <a:p>
            <a:pPr algn="ctr"/>
            <a:r>
              <a:rPr lang="ru-RU" sz="1400" dirty="0"/>
              <a:t>ОСНОВНЫЕ ПОКАЗАТЕЛИ ОБЪЕКТОВ  РАЗМЕЩАЕМЫХ НА ТЕРРИТОРИИ (ХРАМА)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0" y="0"/>
            <a:ext cx="9144000" cy="100012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43" name="Заголовок 3"/>
          <p:cNvSpPr>
            <a:spLocks noGrp="1"/>
          </p:cNvSpPr>
          <p:nvPr>
            <p:ph type="title"/>
          </p:nvPr>
        </p:nvSpPr>
        <p:spPr>
          <a:xfrm>
            <a:off x="357188" y="214313"/>
            <a:ext cx="8229600" cy="582612"/>
          </a:xfrm>
        </p:spPr>
        <p:txBody>
          <a:bodyPr/>
          <a:lstStyle/>
          <a:p>
            <a:pPr eaLnBrk="1" hangingPunct="1"/>
            <a:r>
              <a:rPr lang="ru-RU" sz="2400" b="1" dirty="0" smtClean="0">
                <a:latin typeface="Arial" charset="0"/>
                <a:cs typeface="Arial" charset="0"/>
              </a:rPr>
              <a:t>Предложение по размещению православного храма и благоустройству территории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0" y="1000125"/>
            <a:ext cx="9144000" cy="0"/>
          </a:xfrm>
          <a:prstGeom prst="line">
            <a:avLst/>
          </a:prstGeom>
          <a:ln w="1016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34" y="1428736"/>
          <a:ext cx="8215371" cy="4520528"/>
        </p:xfrm>
        <a:graphic>
          <a:graphicData uri="http://schemas.openxmlformats.org/drawingml/2006/table">
            <a:tbl>
              <a:tblPr/>
              <a:tblGrid>
                <a:gridCol w="500066"/>
                <a:gridCol w="4643470"/>
                <a:gridCol w="1285885"/>
                <a:gridCol w="1785950"/>
              </a:tblGrid>
              <a:tr h="24196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№№</a:t>
                      </a: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</a:t>
                      </a: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Единицы измерения </a:t>
                      </a: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Показатели по проекту</a:t>
                      </a: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123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Площадь участка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га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1,4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273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Общая площадь храмового комплекса всего, в т.ч.: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  <a:r>
                        <a:rPr lang="ru-RU" sz="1800" b="1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200" b="1" dirty="0"/>
                    </a:p>
                  </a:txBody>
                  <a:tcPr marL="52836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5352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836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2"/>
                    </a:solidFill>
                  </a:tcPr>
                </a:tc>
              </a:tr>
              <a:tr h="14068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Храм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24,5 </a:t>
                      </a:r>
                      <a:r>
                        <a:rPr lang="ru-RU" sz="1600" b="1" i="0" u="none" strike="noStrike" baseline="0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х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44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80">
                <a:tc v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Общая площадь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  <a:r>
                        <a:rPr lang="ru-RU" sz="16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2140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3798">
                <a:tc v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Вместимость </a:t>
                      </a: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прихожан 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500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80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2.2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Дом причта с воскресной школой 51,0 </a:t>
                      </a:r>
                      <a:r>
                        <a:rPr lang="ru-RU" sz="16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х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16,0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80">
                <a:tc v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Общая площадь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  <a:r>
                        <a:rPr lang="ru-RU" sz="16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2100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8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2.3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Колокольня 17,2 </a:t>
                      </a:r>
                      <a:r>
                        <a:rPr lang="ru-RU" sz="16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х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17,2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80">
                <a:tc v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Общая площадь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  <a:r>
                        <a:rPr lang="ru-RU" sz="16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1037</a:t>
                      </a:r>
                      <a:endParaRPr lang="ru-RU" sz="1600" b="0" i="1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6307">
                <a:tc v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Высота с крестом </a:t>
                      </a: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2.4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Часовня 10,6 </a:t>
                      </a:r>
                      <a:r>
                        <a:rPr lang="ru-RU" sz="1600" b="1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х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16,2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40680"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Общая площадь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м</a:t>
                      </a:r>
                      <a:r>
                        <a:rPr lang="ru-RU" sz="1600" b="0" i="0" u="none" strike="noStrike" baseline="3000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3798"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ru-RU" sz="16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Прочие показатели:</a:t>
                      </a: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3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Плотность застройки на участке</a:t>
                      </a: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тыс.кв.м/га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379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403" marR="4403" marT="440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Процент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застроенности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на участке</a:t>
                      </a:r>
                    </a:p>
                  </a:txBody>
                  <a:tcPr marL="52836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4403" marR="4403" marT="440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4461</TotalTime>
  <Words>491</Words>
  <Application>Microsoft Office PowerPoint</Application>
  <PresentationFormat>Экран (4:3)</PresentationFormat>
  <Paragraphs>145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Схема размещения рассматриваемой территории </vt:lpstr>
      <vt:lpstr>Предложения по развитию территории с учетом имеющейся документации</vt:lpstr>
      <vt:lpstr>Предложения по развитию территории с учетом имеющейся документации</vt:lpstr>
      <vt:lpstr>Предложения по развитию территории с учетом имеющейся документации</vt:lpstr>
      <vt:lpstr>Существующее использование территории</vt:lpstr>
      <vt:lpstr>Предложение по размещению православного храма и благоустройству территории. </vt:lpstr>
      <vt:lpstr>Предложение по размещению православного храма и благоустройству территории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21</dc:creator>
  <cp:lastModifiedBy>Гаврилова Галина Витальевна</cp:lastModifiedBy>
  <cp:revision>336</cp:revision>
  <dcterms:created xsi:type="dcterms:W3CDTF">2012-11-13T10:58:48Z</dcterms:created>
  <dcterms:modified xsi:type="dcterms:W3CDTF">2014-05-15T13:59:30Z</dcterms:modified>
</cp:coreProperties>
</file>